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B1A9-6882-31CC-4CF5-916AC702B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ABF01-1BB0-24BA-C00A-015606B5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1657-B1D6-F929-BF28-40C2793A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4B169-DBB0-3C26-9098-AEB50B2F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3B417-DBCE-9381-D625-7D8E72D0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5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0BBE-63F1-3BAD-17D2-DAAFE840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0DBF5-CB3B-DA5D-10D2-CD882B0AD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689B-FE7F-6E62-D7E6-90290143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20926-CE64-8517-895B-B3C8BE45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D1F4-BF10-2376-C326-EDBB98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6C019-C1B6-502F-A120-0369FFA5C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13A13-D2E3-6D05-4A54-AA4CC7A3B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DAC1-8C0D-41A0-0BBF-4A3D597F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2FF8-A5A4-61B4-16A1-E176672C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2DEC9-8332-79F0-ECB5-2B2FDC5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250D-18E8-43F1-4B2C-A133009B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939D-8384-0126-0249-03FC84669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AD28F-F17F-FC25-A3D7-E71C29B1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E3E7B-EF0D-C033-9BB6-09CB555E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8736E-3723-0067-7FF7-CBBBE4F3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9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71B5-C095-D9CC-EE78-2AEC4CF5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3279E-CCFB-431A-7FDC-21A2919D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DAE70-F422-E1C0-E639-CC1600BF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8B293-13D3-555B-0C39-ABACA9C4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E0D8-F023-3889-6981-44EE0BD0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BF93-24E8-5C7B-3782-FCEB177D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9B79-A763-CEC2-C2BE-C50DA7012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3E425-87A3-00DE-EDB3-644D94A73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B0856-6FEA-3D73-F6CB-5A0D7FF8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95C49-872D-F4F4-EB02-C367AFB5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A5008-C345-6A2C-D508-591BD480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096E-4EFB-9AE9-3731-3E51BD8E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0C7A-F6B0-FEC5-E2A0-0AE9639D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E4B3-66A1-15F0-CD4D-7F1278F80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31EF2-083E-C524-89BE-42B84D2C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19D7C-71CF-F00A-4F14-C6EF452D0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803CE-1F03-3B2F-6BC3-4E06751C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82F8C-D640-D965-E07B-196EA172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1E241-5E63-F3BC-6710-15BF8AD3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49B3-C147-4330-08BD-E3E18079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CCB57-ECE1-2BD7-1C65-70F6D74B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4CA7-C568-C034-01E0-A9A2F7F2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DAE45-5892-6281-78DE-C58EEE73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76BA9-C3A3-AF1B-6BF1-7B3A4EEB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30B4F-B07B-5441-CD7D-A133FA1A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8F6F6-311B-9839-F9C2-5D92D294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3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D797-D154-CEA3-23E2-A24123C7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53C3-8A32-A600-628D-51E06090F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BC9C4-C655-EE44-3027-A66839A7B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2A404-7646-9102-65D9-2A65E29F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2379D-7E0B-CCF7-493A-8382DCC0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E1802-6FFC-B743-42CE-C7636BE1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3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7746-7016-16F7-6511-19521AFE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63E3F-4E91-D416-D232-BB8C51891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CEA21-17E1-53D8-739D-D8D2B15B7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522D8-55D2-9B20-58EA-9F1E91AC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677B9-38D4-C4A2-15F6-3186CD50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A124E-F677-888D-A05B-E92BC157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3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989F9-F2D3-9C5B-0AF3-116D9745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1D48A-9F13-95AB-5FD0-11C1B45A4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BC66-A773-A5C9-6E3B-6951AC27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8371A-DCAD-7449-9968-C734AF2BC33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92644-E869-692C-94ED-D5784D19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E067-C3D3-E219-CDE8-478302C7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52B2D-4286-8F46-991C-5241B2DAA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FCEA-5422-3383-2363-B64E7B080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Times" pitchFamily="2" charset="0"/>
              </a:rPr>
              <a:t>Decompose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Beam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Gain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Using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TDH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Functions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6EBF1-5900-08CE-D102-F45A067F61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>
              <a:latin typeface="Times" pitchFamily="2" charset="0"/>
            </a:endParaRPr>
          </a:p>
          <a:p>
            <a:r>
              <a:rPr lang="en-US" altLang="zh-CN">
                <a:latin typeface="Times" pitchFamily="2" charset="0"/>
              </a:rPr>
              <a:t>Xinze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(Sunny)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Guo</a:t>
            </a:r>
          </a:p>
          <a:p>
            <a:r>
              <a:rPr lang="en-US" altLang="zh-CN">
                <a:latin typeface="Times" pitchFamily="2" charset="0"/>
              </a:rPr>
              <a:t>Space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Science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Laboratory,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UC</a:t>
            </a:r>
            <a:r>
              <a:rPr lang="zh-CN" altLang="en-US">
                <a:latin typeface="Times" pitchFamily="2" charset="0"/>
              </a:rPr>
              <a:t> </a:t>
            </a:r>
            <a:r>
              <a:rPr lang="en-US" altLang="zh-CN">
                <a:latin typeface="Times" pitchFamily="2" charset="0"/>
              </a:rPr>
              <a:t>Berkeley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C516-D776-F0A8-D0CE-0B95259D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Times" pitchFamily="2" charset="0"/>
              </a:rPr>
              <a:t>T</a:t>
            </a:r>
            <a:r>
              <a:rPr lang="en-US" sz="4400" dirty="0">
                <a:effectLst/>
                <a:latin typeface="Times" pitchFamily="2" charset="0"/>
              </a:rPr>
              <a:t>wo-dimensional Hermite functions (TDH) </a:t>
            </a:r>
            <a:endParaRPr lang="en-US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76C97C7-920A-B3AB-EE6C-185F0A0C9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161"/>
          <a:stretch/>
        </p:blipFill>
        <p:spPr>
          <a:xfrm>
            <a:off x="838200" y="1690688"/>
            <a:ext cx="5209364" cy="16957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2B7AA-6DFC-14CD-5C92-2D0AC6F2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47"/>
          <a:stretch/>
        </p:blipFill>
        <p:spPr>
          <a:xfrm>
            <a:off x="1150750" y="3471533"/>
            <a:ext cx="4792391" cy="855918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3C142EEC-A63C-6EE0-B0C7-1687088C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230" y="1499192"/>
            <a:ext cx="4558023" cy="4890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338A6-92A8-2360-03BD-65891F436118}"/>
              </a:ext>
            </a:extLst>
          </p:cNvPr>
          <p:cNvSpPr txBox="1"/>
          <p:nvPr/>
        </p:nvSpPr>
        <p:spPr>
          <a:xfrm>
            <a:off x="6754537" y="1027906"/>
            <a:ext cx="646331" cy="5000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dirty="0"/>
              <a:t>Rank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0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1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2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3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4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5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6</a:t>
            </a:r>
          </a:p>
          <a:p>
            <a:pPr algn="ctr">
              <a:lnSpc>
                <a:spcPct val="200000"/>
              </a:lnSpc>
            </a:pPr>
            <a:r>
              <a:rPr lang="en-US" altLang="zh-CN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7D5E3-418B-D0CB-DA1B-A62366C7F142}"/>
              </a:ext>
            </a:extLst>
          </p:cNvPr>
          <p:cNvSpPr txBox="1"/>
          <p:nvPr/>
        </p:nvSpPr>
        <p:spPr>
          <a:xfrm>
            <a:off x="1438831" y="4848447"/>
            <a:ext cx="3625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" pitchFamily="2" charset="0"/>
              </a:rPr>
              <a:t>r </a:t>
            </a:r>
            <a:r>
              <a:rPr lang="en-US" sz="1800" dirty="0">
                <a:effectLst/>
                <a:latin typeface="Times" pitchFamily="2" charset="0"/>
              </a:rPr>
              <a:t>= </a:t>
            </a:r>
            <a:r>
              <a:rPr lang="el-GR" sz="1800" i="1" dirty="0">
                <a:effectLst/>
                <a:latin typeface="Times" pitchFamily="2" charset="0"/>
              </a:rPr>
              <a:t>μ </a:t>
            </a:r>
            <a:r>
              <a:rPr lang="el-GR" sz="1800" dirty="0">
                <a:effectLst/>
                <a:latin typeface="Times" pitchFamily="2" charset="0"/>
              </a:rPr>
              <a:t>+ 2</a:t>
            </a:r>
            <a:r>
              <a:rPr lang="el-GR" sz="1800" i="1" dirty="0">
                <a:effectLst/>
                <a:latin typeface="Times" pitchFamily="2" charset="0"/>
              </a:rPr>
              <a:t>ν </a:t>
            </a:r>
            <a:endParaRPr lang="en-US" sz="1800" i="1" dirty="0">
              <a:effectLst/>
              <a:latin typeface="Times" pitchFamily="2" charset="0"/>
            </a:endParaRPr>
          </a:p>
          <a:p>
            <a:r>
              <a:rPr lang="el-GR" sz="1800" i="1" dirty="0">
                <a:effectLst/>
                <a:latin typeface="Times" pitchFamily="2" charset="0"/>
              </a:rPr>
              <a:t>σ </a:t>
            </a:r>
            <a:r>
              <a:rPr lang="en-US" altLang="zh-CN" dirty="0">
                <a:latin typeface="Times" pitchFamily="2" charset="0"/>
              </a:rPr>
              <a:t>: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size</a:t>
            </a:r>
            <a:r>
              <a:rPr lang="zh-CN" altLang="en-US" dirty="0">
                <a:latin typeface="Times" pitchFamily="2" charset="0"/>
              </a:rPr>
              <a:t> </a:t>
            </a:r>
            <a:endParaRPr lang="el-GR" dirty="0">
              <a:latin typeface="Times" pitchFamily="2" charset="0"/>
            </a:endParaRPr>
          </a:p>
          <a:p>
            <a:r>
              <a:rPr lang="en-US" altLang="zh-CN" i="1" dirty="0">
                <a:latin typeface="Times" pitchFamily="2" charset="0"/>
              </a:rPr>
              <a:t>K</a:t>
            </a:r>
            <a:r>
              <a:rPr lang="en-US" altLang="zh-CN" dirty="0">
                <a:latin typeface="Times" pitchFamily="2" charset="0"/>
              </a:rPr>
              <a:t>: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Normalization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45295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A5DB-75D6-52F1-A07F-3B49603C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TDH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Functions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7E22F8E-EC48-C843-0174-5EE496258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040" y="1435961"/>
            <a:ext cx="8313960" cy="4991586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68E21B66-4E6A-64DE-AB59-FD2F7AD4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31" y="1584363"/>
            <a:ext cx="4276097" cy="45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5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80-8744-1AC2-2024-7A4BDD9F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Fit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a 2D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Gaussian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Using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 err="1">
                <a:latin typeface="Times" pitchFamily="2" charset="0"/>
              </a:rPr>
              <a:t>UltraNest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B36A0BC-055F-7156-D60C-5E7C79B5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9" y="2270681"/>
            <a:ext cx="3530345" cy="338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9240B-0E2F-3B79-B204-6C842D911D23}"/>
              </a:ext>
            </a:extLst>
          </p:cNvPr>
          <p:cNvSpPr txBox="1"/>
          <p:nvPr/>
        </p:nvSpPr>
        <p:spPr>
          <a:xfrm>
            <a:off x="676399" y="5878683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Beam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Gain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at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Frequency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25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MHz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D09A6C-E77B-DE40-2A54-F6C17C71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38CBF"/>
              </a:clrFrom>
              <a:clrTo>
                <a:srgbClr val="438CB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2489" y="365125"/>
            <a:ext cx="1741186" cy="978195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02B9DF5-C9B0-F7E1-EDEF-A675A7CC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258" y="2346515"/>
            <a:ext cx="3368542" cy="3187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7F661B-20AE-EF2F-4B49-44FDEC575214}"/>
              </a:ext>
            </a:extLst>
          </p:cNvPr>
          <p:cNvSpPr txBox="1"/>
          <p:nvPr/>
        </p:nvSpPr>
        <p:spPr>
          <a:xfrm>
            <a:off x="9320193" y="587868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Residuals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349C726-E5DA-485B-DDDB-1A366B9F7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828" y="2334615"/>
            <a:ext cx="3530345" cy="3359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E317D5-9DCE-D34D-B7E8-48D9CE2BCEE6}"/>
              </a:ext>
            </a:extLst>
          </p:cNvPr>
          <p:cNvSpPr txBox="1"/>
          <p:nvPr/>
        </p:nvSpPr>
        <p:spPr>
          <a:xfrm>
            <a:off x="5080337" y="58562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2D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Gaussian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Model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5FFDC-971E-D84A-9FEC-ADB75C29BD2A}"/>
              </a:ext>
            </a:extLst>
          </p:cNvPr>
          <p:cNvSpPr txBox="1"/>
          <p:nvPr/>
        </p:nvSpPr>
        <p:spPr>
          <a:xfrm>
            <a:off x="3985436" y="1649269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A = 0.5353; </a:t>
            </a:r>
            <a:r>
              <a:rPr lang="en-US" dirty="0" err="1">
                <a:latin typeface="Times" pitchFamily="2" charset="0"/>
              </a:rPr>
              <a:t>sigx</a:t>
            </a:r>
            <a:r>
              <a:rPr lang="en-US" dirty="0">
                <a:latin typeface="Times" pitchFamily="2" charset="0"/>
              </a:rPr>
              <a:t> = 0.6612; </a:t>
            </a:r>
            <a:r>
              <a:rPr lang="en-US" dirty="0" err="1">
                <a:latin typeface="Times" pitchFamily="2" charset="0"/>
              </a:rPr>
              <a:t>sigy</a:t>
            </a:r>
            <a:r>
              <a:rPr lang="en-US" dirty="0">
                <a:latin typeface="Times" pitchFamily="2" charset="0"/>
              </a:rPr>
              <a:t> = 0.7030</a:t>
            </a:r>
          </a:p>
        </p:txBody>
      </p:sp>
    </p:spTree>
    <p:extLst>
      <p:ext uri="{BB962C8B-B14F-4D97-AF65-F5344CB8AC3E}">
        <p14:creationId xmlns:p14="http://schemas.microsoft.com/office/powerpoint/2010/main" val="19601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A158-5C4D-A48A-3951-65FF752A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" pitchFamily="2" charset="0"/>
              </a:rPr>
              <a:t>Fit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Residuals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Using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TDH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Functions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AD86-D899-3FD9-21A5-EF2980940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13" y="16555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" pitchFamily="2" charset="0"/>
              </a:rPr>
              <a:t>Rank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0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(1)	</a:t>
            </a:r>
            <a:r>
              <a:rPr lang="zh-CN" altLang="en-US" sz="2400" dirty="0">
                <a:latin typeface="Times" pitchFamily="2" charset="0"/>
              </a:rPr>
              <a:t>    </a:t>
            </a:r>
            <a:r>
              <a:rPr lang="en-US" altLang="zh-CN" sz="2400" dirty="0">
                <a:latin typeface="Times" pitchFamily="2" charset="0"/>
              </a:rPr>
              <a:t>Rank1(3)	</a:t>
            </a:r>
            <a:r>
              <a:rPr lang="zh-CN" altLang="en-US" sz="2400" dirty="0">
                <a:latin typeface="Times" pitchFamily="2" charset="0"/>
              </a:rPr>
              <a:t>     </a:t>
            </a:r>
            <a:r>
              <a:rPr lang="en-US" altLang="zh-CN" sz="2400" dirty="0">
                <a:latin typeface="Times" pitchFamily="2" charset="0"/>
              </a:rPr>
              <a:t>Rank2(6)	</a:t>
            </a:r>
            <a:r>
              <a:rPr lang="zh-CN" altLang="en-US" sz="2400" dirty="0">
                <a:latin typeface="Times" pitchFamily="2" charset="0"/>
              </a:rPr>
              <a:t>      </a:t>
            </a:r>
            <a:r>
              <a:rPr lang="en-US" altLang="zh-CN" sz="2400" dirty="0">
                <a:latin typeface="Times" pitchFamily="2" charset="0"/>
              </a:rPr>
              <a:t>Rank3(10)		Rank4(15)</a:t>
            </a:r>
            <a:endParaRPr lang="en-US" sz="2400" dirty="0">
              <a:latin typeface="Times" pitchFamily="2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39580DB-3427-573C-B8FE-31EE0713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77" y="2220818"/>
            <a:ext cx="1848948" cy="389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539E5-0954-E7CD-074C-7721492A0F23}"/>
              </a:ext>
            </a:extLst>
          </p:cNvPr>
          <p:cNvSpPr txBox="1"/>
          <p:nvPr/>
        </p:nvSpPr>
        <p:spPr>
          <a:xfrm>
            <a:off x="274676" y="2085881"/>
            <a:ext cx="1318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Data</a:t>
            </a:r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Model</a:t>
            </a: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Residual</a:t>
            </a:r>
          </a:p>
          <a:p>
            <a:endParaRPr lang="en-US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Percentage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819C-CBBA-AB57-BCE5-9D81CEC36425}"/>
              </a:ext>
            </a:extLst>
          </p:cNvPr>
          <p:cNvSpPr txBox="1"/>
          <p:nvPr/>
        </p:nvSpPr>
        <p:spPr>
          <a:xfrm>
            <a:off x="1976841" y="6192192"/>
            <a:ext cx="7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3.60%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30533-8DB7-DA52-A00A-7F140FAB731A}"/>
              </a:ext>
            </a:extLst>
          </p:cNvPr>
          <p:cNvSpPr txBox="1"/>
          <p:nvPr/>
        </p:nvSpPr>
        <p:spPr>
          <a:xfrm>
            <a:off x="3979307" y="6192192"/>
            <a:ext cx="7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3.60%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1638F-068D-C0BC-EF0D-811044D11EF1}"/>
              </a:ext>
            </a:extLst>
          </p:cNvPr>
          <p:cNvSpPr txBox="1"/>
          <p:nvPr/>
        </p:nvSpPr>
        <p:spPr>
          <a:xfrm>
            <a:off x="5970401" y="6113721"/>
            <a:ext cx="7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3.59%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FE5FE-9A20-7BD4-C8C5-72A0C09524BE}"/>
              </a:ext>
            </a:extLst>
          </p:cNvPr>
          <p:cNvSpPr txBox="1"/>
          <p:nvPr/>
        </p:nvSpPr>
        <p:spPr>
          <a:xfrm>
            <a:off x="7995352" y="6134987"/>
            <a:ext cx="7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3.59%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87903-F11F-7476-32F2-F46A945D2B68}"/>
              </a:ext>
            </a:extLst>
          </p:cNvPr>
          <p:cNvSpPr txBox="1"/>
          <p:nvPr/>
        </p:nvSpPr>
        <p:spPr>
          <a:xfrm>
            <a:off x="10136522" y="6113721"/>
            <a:ext cx="7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1.35%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522D693-EB57-AD35-79D8-7FC20B6A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35" y="2242084"/>
            <a:ext cx="1797441" cy="3892903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0802300-0D77-F51F-B229-BBC00A9B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041" y="2266383"/>
            <a:ext cx="1797441" cy="3868604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4FB51DE-F52D-7346-680C-7CB0B751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955" y="2266383"/>
            <a:ext cx="1797441" cy="3810575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F8F2C7-89FC-BD52-6193-0D14269D8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964" y="2200221"/>
            <a:ext cx="1797441" cy="39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7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550A-99D0-08AB-375E-6A84844B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Change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Axis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FF80325-DE76-BFE4-05B9-E268FC1B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0"/>
            <a:ext cx="4699000" cy="3136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1EB2-7356-E990-86B1-8CA1941F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Compressing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-&gt;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Circular</a:t>
            </a:r>
          </a:p>
          <a:p>
            <a:endParaRPr lang="en-US" altLang="zh-CN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Gaussian Ratio = </a:t>
            </a:r>
            <a:r>
              <a:rPr lang="en-US" dirty="0" err="1">
                <a:latin typeface="Times" pitchFamily="2" charset="0"/>
              </a:rPr>
              <a:t>sigy</a:t>
            </a:r>
            <a:r>
              <a:rPr lang="en-US" dirty="0">
                <a:latin typeface="Times" pitchFamily="2" charset="0"/>
              </a:rPr>
              <a:t> / </a:t>
            </a:r>
            <a:r>
              <a:rPr lang="en-US" dirty="0" err="1">
                <a:latin typeface="Times" pitchFamily="2" charset="0"/>
              </a:rPr>
              <a:t>sigx</a:t>
            </a:r>
            <a:r>
              <a:rPr lang="en-US" dirty="0">
                <a:latin typeface="Times" pitchFamily="2" charset="0"/>
              </a:rPr>
              <a:t> = 0.7030 / 0.6612 = 1.06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dirty="0" err="1">
                <a:latin typeface="Times" pitchFamily="2" charset="0"/>
              </a:rPr>
              <a:t>CubicSplineRatio</a:t>
            </a:r>
            <a:r>
              <a:rPr lang="en-US" dirty="0">
                <a:latin typeface="Times" pitchFamily="2" charset="0"/>
              </a:rPr>
              <a:t> = 1.17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86952-26DF-1C9E-E94F-5B8C2A009726}"/>
              </a:ext>
            </a:extLst>
          </p:cNvPr>
          <p:cNvCxnSpPr>
            <a:cxnSpLocks/>
          </p:cNvCxnSpPr>
          <p:nvPr/>
        </p:nvCxnSpPr>
        <p:spPr>
          <a:xfrm flipV="1">
            <a:off x="7931889" y="473260"/>
            <a:ext cx="0" cy="22009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725E8D-A36E-A661-4FD6-D51DDDE97D79}"/>
              </a:ext>
            </a:extLst>
          </p:cNvPr>
          <p:cNvCxnSpPr>
            <a:cxnSpLocks/>
          </p:cNvCxnSpPr>
          <p:nvPr/>
        </p:nvCxnSpPr>
        <p:spPr>
          <a:xfrm flipV="1">
            <a:off x="8775403" y="473260"/>
            <a:ext cx="0" cy="22009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D06E403-ACF2-5093-FD39-D9535EB2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102" y="3283962"/>
            <a:ext cx="5365898" cy="35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1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2D87-7022-3E2B-18FA-DB94D3D8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537" y="2766218"/>
            <a:ext cx="3382926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Times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949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circle, screenshot, colorfulness&#10;&#10;Description automatically generated">
            <a:extLst>
              <a:ext uri="{FF2B5EF4-FFF2-40B4-BE49-F238E27FC236}">
                <a16:creationId xmlns:a16="http://schemas.microsoft.com/office/drawing/2014/main" id="{04064045-9BFD-158F-54C0-56A9F2AF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16240-E7A3-0FB9-AD2A-3F64BDD85CD1}"/>
              </a:ext>
            </a:extLst>
          </p:cNvPr>
          <p:cNvCxnSpPr>
            <a:cxnSpLocks/>
          </p:cNvCxnSpPr>
          <p:nvPr/>
        </p:nvCxnSpPr>
        <p:spPr>
          <a:xfrm>
            <a:off x="3535680" y="536448"/>
            <a:ext cx="3035808" cy="60716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57555A-D0EB-F58C-A054-C24BD2F45D33}"/>
              </a:ext>
            </a:extLst>
          </p:cNvPr>
          <p:cNvCxnSpPr/>
          <p:nvPr/>
        </p:nvCxnSpPr>
        <p:spPr>
          <a:xfrm>
            <a:off x="3328416" y="6583680"/>
            <a:ext cx="57424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673289-1297-E794-36D0-2EC403E57C03}"/>
              </a:ext>
            </a:extLst>
          </p:cNvPr>
          <p:cNvSpPr txBox="1"/>
          <p:nvPr/>
        </p:nvSpPr>
        <p:spPr>
          <a:xfrm>
            <a:off x="4413504" y="627888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 pitchFamily="2" charset="0"/>
              </a:rPr>
              <a:t>Cosine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5DC7A-2FB6-9A4E-D73A-7E6B72F6090F}"/>
              </a:ext>
            </a:extLst>
          </p:cNvPr>
          <p:cNvSpPr txBox="1"/>
          <p:nvPr/>
        </p:nvSpPr>
        <p:spPr>
          <a:xfrm>
            <a:off x="7523650" y="624051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 pitchFamily="2" charset="0"/>
              </a:rPr>
              <a:t>Sine</a:t>
            </a:r>
            <a:endParaRPr 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5A61-78D7-C42E-3085-5603826C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14482</TotalTime>
  <Words>138</Words>
  <Application>Microsoft Macintosh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Decompose Beam Gain Using TDH Functions</vt:lpstr>
      <vt:lpstr>Two-dimensional Hermite functions (TDH) </vt:lpstr>
      <vt:lpstr>TDH Functions</vt:lpstr>
      <vt:lpstr>Fit a 2D Gaussian Using UltraNest</vt:lpstr>
      <vt:lpstr>Fit Residuals Using TDH Functions</vt:lpstr>
      <vt:lpstr>Change Axis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Decompose Beam Gain Using TDH Functions</dc:title>
  <dc:creator>Xinze Guo</dc:creator>
  <cp:lastModifiedBy>Xinze Guo</cp:lastModifiedBy>
  <cp:revision>18</cp:revision>
  <dcterms:created xsi:type="dcterms:W3CDTF">2023-03-24T18:52:09Z</dcterms:created>
  <dcterms:modified xsi:type="dcterms:W3CDTF">2023-05-24T16:12:51Z</dcterms:modified>
</cp:coreProperties>
</file>